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  <p:sldMasterId id="2147483870" r:id="rId2"/>
  </p:sldMasterIdLst>
  <p:notesMasterIdLst>
    <p:notesMasterId r:id="rId22"/>
  </p:notes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4" r:id="rId10"/>
    <p:sldId id="265" r:id="rId11"/>
    <p:sldId id="269" r:id="rId12"/>
    <p:sldId id="270" r:id="rId13"/>
    <p:sldId id="272" r:id="rId14"/>
    <p:sldId id="276" r:id="rId15"/>
    <p:sldId id="278" r:id="rId16"/>
    <p:sldId id="283" r:id="rId17"/>
    <p:sldId id="280" r:id="rId18"/>
    <p:sldId id="284" r:id="rId19"/>
    <p:sldId id="286" r:id="rId20"/>
    <p:sldId id="28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70E"/>
    <a:srgbClr val="88B60B"/>
    <a:srgbClr val="E9F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Umereni stil 2 – Naglašav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9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Čuvar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39CA0-CCDA-4FE3-B721-67A394093108}" type="datetimeFigureOut">
              <a:rPr lang="sr-Latn-RS" smtClean="0"/>
              <a:t>4.5.2021.</a:t>
            </a:fld>
            <a:endParaRPr lang="sr-Latn-RS"/>
          </a:p>
        </p:txBody>
      </p:sp>
      <p:sp>
        <p:nvSpPr>
          <p:cNvPr id="4" name="Čuvar mesta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Čuvar mesta za napomen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r-Latn-RS"/>
              <a:t>Kliknite da biste uredili stilove teksta mastera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7029D-3D64-4D43-82C9-B3E52376B42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5966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7029D-3D64-4D43-82C9-B3E52376B42F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3194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2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7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8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5039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0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9958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8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05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3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6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76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3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6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7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56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6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04-May-21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2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sorziocer.i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3D19AD-540C-4892-A7EF-EF93D01F5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" b="5349"/>
          <a:stretch/>
        </p:blipFill>
        <p:spPr>
          <a:xfrm>
            <a:off x="-95230" y="10"/>
            <a:ext cx="12287230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39520E5-E1E5-4D3F-BA51-987C56B99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3429000"/>
            <a:ext cx="11071643" cy="13343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rgbClr val="96C70E"/>
                </a:solidFill>
              </a:rPr>
              <a:t>PureWatersFOC</a:t>
            </a:r>
            <a:br>
              <a:rPr lang="en-US" sz="2500" dirty="0">
                <a:solidFill>
                  <a:srgbClr val="96C70E"/>
                </a:solidFill>
              </a:rPr>
            </a:br>
            <a:r>
              <a:rPr lang="en-US" sz="2500" b="1" i="1" dirty="0">
                <a:solidFill>
                  <a:srgbClr val="96C70E"/>
                </a:solidFill>
              </a:rPr>
              <a:t>Pure Waters For Our Children</a:t>
            </a:r>
            <a:endParaRPr lang="en-US" sz="2500" dirty="0">
              <a:solidFill>
                <a:srgbClr val="96C70E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797EDB1-A8E0-4A4A-8F50-3B1DDC83A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392733"/>
            <a:ext cx="5784923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i="1" dirty="0">
                <a:solidFill>
                  <a:srgbClr val="002060"/>
                </a:solidFill>
              </a:rPr>
              <a:t>HORIZON 202</a:t>
            </a:r>
            <a:r>
              <a:rPr lang="sr-Cyrl-RS" i="1" dirty="0">
                <a:solidFill>
                  <a:srgbClr val="002060"/>
                </a:solidFill>
              </a:rPr>
              <a:t>0</a:t>
            </a:r>
            <a:r>
              <a:rPr lang="en-US" i="1" dirty="0">
                <a:solidFill>
                  <a:srgbClr val="002060"/>
                </a:solidFill>
              </a:rPr>
              <a:t> PROGRAMME</a:t>
            </a: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r>
              <a:rPr lang="en-US" i="1" dirty="0">
                <a:solidFill>
                  <a:srgbClr val="002060"/>
                </a:solidFill>
              </a:rPr>
              <a:t>CALL:</a:t>
            </a:r>
            <a:r>
              <a:rPr lang="sr-Latn-R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 solutions for water: linking the physical and digital world for water solutions</a:t>
            </a:r>
            <a:endParaRPr lang="en-US" sz="18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rgbClr val="002060"/>
              </a:solidFill>
            </a:endParaRP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95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C87F7D2-0E31-492D-9A44-794146DE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792480"/>
          </a:xfrm>
        </p:spPr>
        <p:txBody>
          <a:bodyPr>
            <a:normAutofit/>
          </a:bodyPr>
          <a:lstStyle/>
          <a:p>
            <a:r>
              <a:rPr lang="sr-Cyrl-RS" dirty="0"/>
              <a:t>Партиципанти</a:t>
            </a:r>
            <a:endParaRPr lang="sr-Latn-R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2E7E80-51A8-44DE-B6C9-FF0EE1C0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71" y="1635761"/>
            <a:ext cx="4859078" cy="1793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Cyrl-RS" sz="2000" b="1" dirty="0"/>
              <a:t>Електротехнички факултет у Београду</a:t>
            </a:r>
          </a:p>
          <a:p>
            <a:r>
              <a:rPr lang="sr-Cyrl-RS" dirty="0"/>
              <a:t>Локација: Београд, Србија</a:t>
            </a:r>
          </a:p>
          <a:p>
            <a:r>
              <a:rPr lang="sr-Cyrl-RS" dirty="0"/>
              <a:t>Основан 1948.године</a:t>
            </a:r>
            <a:endParaRPr lang="en-US" dirty="0"/>
          </a:p>
        </p:txBody>
      </p:sp>
      <p:pic>
        <p:nvPicPr>
          <p:cNvPr id="4" name="Slika 3" descr="Slika na kojoj se nalazi otvoreni prostor, zgrada, put, veliko&#10;&#10;Opis je automatski generisan">
            <a:extLst>
              <a:ext uri="{FF2B5EF4-FFF2-40B4-BE49-F238E27FC236}">
                <a16:creationId xmlns:a16="http://schemas.microsoft.com/office/drawing/2014/main" id="{508404CC-48C3-4DE4-8E5B-74D431E65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16" y="1084580"/>
            <a:ext cx="3919866" cy="2709795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6B619E7B-F501-4908-A070-5DCF4ECA0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840" y="4363468"/>
            <a:ext cx="3452335" cy="1812476"/>
          </a:xfrm>
          <a:prstGeom prst="rect">
            <a:avLst/>
          </a:prstGeom>
        </p:spPr>
      </p:pic>
      <p:sp>
        <p:nvSpPr>
          <p:cNvPr id="5" name="Pravougaonik 4">
            <a:extLst>
              <a:ext uri="{FF2B5EF4-FFF2-40B4-BE49-F238E27FC236}">
                <a16:creationId xmlns:a16="http://schemas.microsoft.com/office/drawing/2014/main" id="{0899B7AA-AACF-4EEF-8AC3-4A4F19CC0572}"/>
              </a:ext>
            </a:extLst>
          </p:cNvPr>
          <p:cNvSpPr/>
          <p:nvPr/>
        </p:nvSpPr>
        <p:spPr>
          <a:xfrm>
            <a:off x="4975862" y="4336242"/>
            <a:ext cx="640129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sz="2000" b="1" dirty="0"/>
              <a:t>Министарство заштите животне средине</a:t>
            </a:r>
            <a:endParaRPr lang="sr-Latn-RS" sz="2000" b="1" dirty="0"/>
          </a:p>
          <a:p>
            <a:endParaRPr lang="sr-Latn-R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sr-Cyrl-RS" dirty="0"/>
              <a:t>Локација: </a:t>
            </a:r>
            <a:r>
              <a:rPr lang="ru-RU" b="0" i="0" dirty="0">
                <a:effectLst/>
                <a:latin typeface="Arial" panose="020B0604020202020204" pitchFamily="34" charset="0"/>
              </a:rPr>
              <a:t>Булевар Михајла Пупина 2, 11070 </a:t>
            </a:r>
            <a:r>
              <a:rPr lang="ru-RU" dirty="0">
                <a:latin typeface="Arial" panose="020B0604020202020204" pitchFamily="34" charset="0"/>
              </a:rPr>
              <a:t>Београд</a:t>
            </a:r>
            <a:endParaRPr lang="sr-Latn-R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sr-Cyrl-RS" dirty="0"/>
              <a:t>Надлежност Владе Републике Србије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6828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8F5F3A1-AE8B-4FE5-BF66-3F25D2D9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4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Партиципанти</a:t>
            </a:r>
            <a:endParaRPr lang="en-US" dirty="0"/>
          </a:p>
        </p:txBody>
      </p:sp>
      <p:pic>
        <p:nvPicPr>
          <p:cNvPr id="24" name="Čuvar mesta za sadržaj 23">
            <a:extLst>
              <a:ext uri="{FF2B5EF4-FFF2-40B4-BE49-F238E27FC236}">
                <a16:creationId xmlns:a16="http://schemas.microsoft.com/office/drawing/2014/main" id="{9C44281E-5CE7-4CA9-AA8B-3A11F162B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8555" y="1007288"/>
            <a:ext cx="4989311" cy="2421712"/>
          </a:xfrm>
        </p:spPr>
      </p:pic>
      <p:sp>
        <p:nvSpPr>
          <p:cNvPr id="8" name="Okvir za tekst 7">
            <a:extLst>
              <a:ext uri="{FF2B5EF4-FFF2-40B4-BE49-F238E27FC236}">
                <a16:creationId xmlns:a16="http://schemas.microsoft.com/office/drawing/2014/main" id="{337D52A9-682B-4216-AAD4-CDAF98C6513F}"/>
              </a:ext>
            </a:extLst>
          </p:cNvPr>
          <p:cNvSpPr txBox="1"/>
          <p:nvPr/>
        </p:nvSpPr>
        <p:spPr>
          <a:xfrm>
            <a:off x="507213" y="1323975"/>
            <a:ext cx="474106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000" b="1" dirty="0"/>
              <a:t>Bundesministerium für Umwelt, Naturschutz und nukleare Sicherheit</a:t>
            </a:r>
            <a:endParaRPr lang="sr-Latn-RS" sz="2000" b="1" dirty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r-Cyrl-RS" dirty="0"/>
              <a:t>Локација: </a:t>
            </a:r>
            <a:r>
              <a:rPr lang="en-US" dirty="0"/>
              <a:t>Bonn</a:t>
            </a:r>
            <a:r>
              <a:rPr lang="en-US" b="0" i="0" dirty="0">
                <a:effectLst/>
              </a:rPr>
              <a:t> , </a:t>
            </a:r>
            <a:r>
              <a:rPr lang="en-US" dirty="0"/>
              <a:t>North Rhine-Westphalia</a:t>
            </a:r>
            <a:endParaRPr lang="sr-Cyrl-RS" dirty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</a:t>
            </a:r>
            <a:r>
              <a:rPr lang="ru-RU" b="0" i="0" dirty="0">
                <a:effectLst/>
              </a:rPr>
              <a:t>рховни</a:t>
            </a:r>
            <a:r>
              <a:rPr lang="ru-RU" dirty="0"/>
              <a:t> савезни орган</a:t>
            </a:r>
            <a:r>
              <a:rPr lang="ru-RU" b="0" i="0" dirty="0">
                <a:effectLst/>
              </a:rPr>
              <a:t> у </a:t>
            </a:r>
            <a:r>
              <a:rPr lang="ru-RU" dirty="0"/>
              <a:t>Савезној Републици Немачкој</a:t>
            </a:r>
            <a:r>
              <a:rPr lang="ru-RU" b="0" i="0" dirty="0">
                <a:effectLst/>
              </a:rPr>
              <a:t> </a:t>
            </a:r>
            <a:endParaRPr lang="en-US" b="0" i="0" dirty="0">
              <a:effectLst/>
            </a:endParaRP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</a:t>
            </a:r>
            <a:r>
              <a:rPr lang="ru-RU" b="0" i="0" dirty="0">
                <a:effectLst/>
              </a:rPr>
              <a:t>снован 6. јуна 1986. године, н</a:t>
            </a:r>
            <a:r>
              <a:rPr lang="sr-Cyrl-RS" dirty="0"/>
              <a:t>еколико н</a:t>
            </a:r>
            <a:r>
              <a:rPr lang="ru-RU" b="0" i="0" dirty="0">
                <a:effectLst/>
              </a:rPr>
              <a:t>едеља после Чернобила</a:t>
            </a:r>
            <a:endParaRPr lang="sr-Latn-R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sr-Cyrl-RS" sz="2000" dirty="0"/>
          </a:p>
          <a:p>
            <a:endParaRPr lang="sr-Cyrl-R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sr-Latn-R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054DDC5-C883-49CD-81EE-0F79453C4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8127" y="4669847"/>
            <a:ext cx="4268054" cy="1143405"/>
          </a:xfrm>
          <a:prstGeom prst="rect">
            <a:avLst/>
          </a:prstGeom>
        </p:spPr>
      </p:pic>
      <p:sp>
        <p:nvSpPr>
          <p:cNvPr id="3" name="Pravougaonik 2">
            <a:extLst>
              <a:ext uri="{FF2B5EF4-FFF2-40B4-BE49-F238E27FC236}">
                <a16:creationId xmlns:a16="http://schemas.microsoft.com/office/drawing/2014/main" id="{DAC66D45-1A3E-489B-9566-27B740518EB9}"/>
              </a:ext>
            </a:extLst>
          </p:cNvPr>
          <p:cNvSpPr/>
          <p:nvPr/>
        </p:nvSpPr>
        <p:spPr>
          <a:xfrm>
            <a:off x="5964764" y="4658827"/>
            <a:ext cx="6096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spcAft>
                <a:spcPts val="600"/>
              </a:spcAft>
            </a:pPr>
            <a:r>
              <a:rPr lang="it-IT" sz="2000" b="1" i="0" strike="noStrike" dirty="0">
                <a:effectLst/>
              </a:rPr>
              <a:t>Canale Emiliano Romagnolo: Consorzio CER</a:t>
            </a:r>
            <a:endParaRPr lang="it-IT" sz="2000" b="1" i="0" strike="noStrike" dirty="0">
              <a:effectLst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Локација:Београд, Србија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</a:rPr>
              <a:t>Канал Емилиано Ромагноло један је од најважнијих италијанских хидрауличких радова.</a:t>
            </a:r>
            <a:br>
              <a:rPr lang="ru-RU" dirty="0"/>
            </a:br>
            <a:r>
              <a:rPr lang="ru-RU" b="0" i="0" dirty="0">
                <a:effectLst/>
              </a:rPr>
              <a:t>Извођењем из реке По осигурава водоснабдевање подручја које се простире на преко 3000 км2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866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B502485-6B8F-437C-A2EA-E6C4FDA6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err="1"/>
              <a:t>Партиципанти</a:t>
            </a:r>
            <a:endParaRPr lang="sr-Latn-RS" dirty="0"/>
          </a:p>
        </p:txBody>
      </p:sp>
      <p:pic>
        <p:nvPicPr>
          <p:cNvPr id="9" name="Čuvar mesta za sadržaj 8">
            <a:extLst>
              <a:ext uri="{FF2B5EF4-FFF2-40B4-BE49-F238E27FC236}">
                <a16:creationId xmlns:a16="http://schemas.microsoft.com/office/drawing/2014/main" id="{A6017D42-2342-4BA2-8DDC-70FEC4314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1609" y="1602094"/>
            <a:ext cx="4108022" cy="1231046"/>
          </a:xfrm>
        </p:spPr>
      </p:pic>
      <p:sp>
        <p:nvSpPr>
          <p:cNvPr id="11" name="Okvir za tekst 10">
            <a:extLst>
              <a:ext uri="{FF2B5EF4-FFF2-40B4-BE49-F238E27FC236}">
                <a16:creationId xmlns:a16="http://schemas.microsoft.com/office/drawing/2014/main" id="{387FD077-2EE4-46AB-9D90-42375459A85F}"/>
              </a:ext>
            </a:extLst>
          </p:cNvPr>
          <p:cNvSpPr txBox="1"/>
          <p:nvPr/>
        </p:nvSpPr>
        <p:spPr>
          <a:xfrm>
            <a:off x="677333" y="1605516"/>
            <a:ext cx="460586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Libelium</a:t>
            </a:r>
            <a:endParaRPr lang="sr-Latn-RS" sz="2000" b="1" dirty="0"/>
          </a:p>
          <a:p>
            <a:endParaRPr lang="sr-Cyrl-RS" sz="20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Д</a:t>
            </a:r>
            <a:r>
              <a:rPr lang="ru-RU" b="0" i="0" dirty="0">
                <a:effectLst/>
              </a:rPr>
              <a:t>изајнира и производи бежичне сензорске мрежне уређаје тако да системски интегратори, инжењеринг и консултантске компаније могу испоручити поуздана решења за </a:t>
            </a:r>
            <a:r>
              <a:rPr lang="en-US" b="0" i="0" dirty="0">
                <a:effectLst/>
              </a:rPr>
              <a:t>IoT</a:t>
            </a:r>
            <a:r>
              <a:rPr lang="ru-RU" b="0" i="0" dirty="0">
                <a:effectLst/>
              </a:rPr>
              <a:t>, </a:t>
            </a:r>
            <a:r>
              <a:rPr lang="en-US" b="0" i="0" dirty="0">
                <a:effectLst/>
              </a:rPr>
              <a:t>M2M</a:t>
            </a:r>
            <a:r>
              <a:rPr lang="ru-RU" b="0" i="0" dirty="0">
                <a:effectLst/>
              </a:rPr>
              <a:t> и </a:t>
            </a:r>
            <a:r>
              <a:rPr lang="en-US" b="0" i="0" dirty="0">
                <a:effectLst/>
              </a:rPr>
              <a:t>Smart Cities </a:t>
            </a:r>
            <a:r>
              <a:rPr lang="ru-RU" b="0" i="0" dirty="0">
                <a:effectLst/>
              </a:rPr>
              <a:t>са минималним временом на тржишту</a:t>
            </a:r>
            <a:endParaRPr lang="en-US" b="0" i="0" dirty="0">
              <a:effectLst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r-Cyrl-RS" dirty="0"/>
              <a:t>Локација: </a:t>
            </a:r>
            <a:r>
              <a:rPr lang="en-US" b="0" i="0" dirty="0">
                <a:effectLst/>
                <a:latin typeface="arial" panose="020B0604020202020204" pitchFamily="34" charset="0"/>
              </a:rPr>
              <a:t>Zaragoza, </a:t>
            </a:r>
            <a:r>
              <a:rPr lang="sr-Cyrl-RS" b="0" i="0" dirty="0">
                <a:effectLst/>
                <a:latin typeface="arial" panose="020B0604020202020204" pitchFamily="34" charset="0"/>
              </a:rPr>
              <a:t>Шпанија</a:t>
            </a:r>
            <a:endParaRPr lang="sr-Latn-RS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8A16578-244E-4791-B3DA-EB9B7E3C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3304" y="4640383"/>
            <a:ext cx="2094099" cy="1769852"/>
          </a:xfrm>
          <a:prstGeom prst="rect">
            <a:avLst/>
          </a:prstGeom>
        </p:spPr>
      </p:pic>
      <p:sp>
        <p:nvSpPr>
          <p:cNvPr id="3" name="Pravougaonik 2">
            <a:extLst>
              <a:ext uri="{FF2B5EF4-FFF2-40B4-BE49-F238E27FC236}">
                <a16:creationId xmlns:a16="http://schemas.microsoft.com/office/drawing/2014/main" id="{33E4B6CA-E37A-4CF3-952A-91AD3419BD69}"/>
              </a:ext>
            </a:extLst>
          </p:cNvPr>
          <p:cNvSpPr/>
          <p:nvPr/>
        </p:nvSpPr>
        <p:spPr>
          <a:xfrm>
            <a:off x="5679795" y="4640383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Latn-R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sr-Cyrl-RS" sz="2000" b="1" i="0" dirty="0">
                <a:effectLst/>
              </a:rPr>
              <a:t>ЈВП „Србијаводе“</a:t>
            </a:r>
            <a:endParaRPr lang="sr-Latn-RS" sz="2000" b="1" i="1" dirty="0"/>
          </a:p>
          <a:p>
            <a:endParaRPr lang="sr-Cyrl-R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Делатност у</a:t>
            </a:r>
            <a:r>
              <a:rPr lang="ru-RU" b="0" i="0" dirty="0">
                <a:effectLst/>
              </a:rPr>
              <a:t>ређење водотока и заштита од штетног дејства вода, уређење и коришћење вода, заштита воде од загађивања и остали послови од општег интереса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0982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7313A6C-9D9A-4526-83C5-DC1C28CC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err="1"/>
              <a:t>Партиципанти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61E073E1-74CE-4253-B2F8-ADB3DBBD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951"/>
            <a:ext cx="3183466" cy="1494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Aristotle University of Thessaloniki</a:t>
            </a:r>
            <a:endParaRPr lang="sr-Cyrl-RS" sz="20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Локација: Солун, Грчка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C10700A6-511C-4C23-AE50-4AB2CDE27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9496" y="1543951"/>
            <a:ext cx="2190329" cy="1095165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713FFD48-B260-4B4B-9B1E-1E55E8357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826" y="3203330"/>
            <a:ext cx="2468827" cy="3492110"/>
          </a:xfrm>
          <a:prstGeom prst="rect">
            <a:avLst/>
          </a:prstGeom>
        </p:spPr>
      </p:pic>
      <p:sp>
        <p:nvSpPr>
          <p:cNvPr id="4" name="Pravougaonik 3">
            <a:extLst>
              <a:ext uri="{FF2B5EF4-FFF2-40B4-BE49-F238E27FC236}">
                <a16:creationId xmlns:a16="http://schemas.microsoft.com/office/drawing/2014/main" id="{41B97F22-869E-4BB8-85B3-9F75C17941CF}"/>
              </a:ext>
            </a:extLst>
          </p:cNvPr>
          <p:cNvSpPr/>
          <p:nvPr/>
        </p:nvSpPr>
        <p:spPr>
          <a:xfrm>
            <a:off x="3718559" y="3105835"/>
            <a:ext cx="7337367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b="1" dirty="0"/>
              <a:t>Serbian environmental protection agency (SEPA)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Развој, усклађивање и вођење националног информационог система заштите животне средине (праћење стања чинилаца животне средине кроз индикаторе животне средине, регистар загађујућих материја и др.);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Спровођење државног мониторинга квалитета ваздуха и вода, укључујући спровођење прописаних и усаглашених програма за контролу квалитета ваздуха, површинских вода и подземних вода прве издани и падавина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Управљање Националном лабораторијом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Прикупљање и обједињавање података о животној средини, њихову обраду и израду извештаја о стању животне средине и спровођењу политике заштите животне средине;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Развој поступака за обраду података о животној средини и њихову процену;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Вођење података о најбољим доступним техникама и праксама и њиховој примени у области заштите животне средине;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Сарадњу са Европском агенцијом за животну средину </a:t>
            </a:r>
            <a:r>
              <a:rPr lang="ru-RU" sz="1200" b="0" i="1" dirty="0">
                <a:effectLst/>
              </a:rPr>
              <a:t>(EEA)</a:t>
            </a:r>
            <a:r>
              <a:rPr lang="ru-RU" sz="1200" b="0" i="0" dirty="0">
                <a:effectLst/>
              </a:rPr>
              <a:t> и европском мрежом за информације и посматрање </a:t>
            </a:r>
            <a:r>
              <a:rPr lang="ru-RU" sz="1200" b="0" i="1" dirty="0">
                <a:effectLst/>
              </a:rPr>
              <a:t>(EIONET)</a:t>
            </a:r>
            <a:r>
              <a:rPr lang="ru-RU" sz="1200" b="0" i="0" dirty="0">
                <a:effectLst/>
              </a:rPr>
              <a:t>, као и друге послове одређене законом</a:t>
            </a:r>
          </a:p>
        </p:txBody>
      </p:sp>
    </p:spTree>
    <p:extLst>
      <p:ext uri="{BB962C8B-B14F-4D97-AF65-F5344CB8AC3E}">
        <p14:creationId xmlns:p14="http://schemas.microsoft.com/office/powerpoint/2010/main" val="51651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7760DD5-31A9-4CB8-A8B4-4BEC0EF9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 err="1">
                <a:solidFill>
                  <a:srgbClr val="0070C0"/>
                </a:solidFill>
              </a:rPr>
              <a:t>Преглед</a:t>
            </a:r>
            <a:r>
              <a:rPr lang="en-US" sz="6000" dirty="0">
                <a:solidFill>
                  <a:srgbClr val="0070C0"/>
                </a:solidFill>
              </a:rPr>
              <a:t> </a:t>
            </a:r>
            <a:r>
              <a:rPr lang="en-US" sz="6000" dirty="0" err="1">
                <a:solidFill>
                  <a:srgbClr val="0070C0"/>
                </a:solidFill>
              </a:rPr>
              <a:t>пројекта</a:t>
            </a:r>
            <a:endParaRPr lang="en-US" sz="6000" dirty="0">
              <a:solidFill>
                <a:srgbClr val="0070C0"/>
              </a:solidFill>
            </a:endParaRPr>
          </a:p>
        </p:txBody>
      </p:sp>
      <p:pic>
        <p:nvPicPr>
          <p:cNvPr id="5" name="Čuvar mesta za sadržaj 4">
            <a:extLst>
              <a:ext uri="{FF2B5EF4-FFF2-40B4-BE49-F238E27FC236}">
                <a16:creationId xmlns:a16="http://schemas.microsoft.com/office/drawing/2014/main" id="{9B9A20FE-B3DE-4FCC-B1A8-CBF8EFCE2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7" b="18587"/>
          <a:stretch/>
        </p:blipFill>
        <p:spPr>
          <a:xfrm>
            <a:off x="677334" y="508726"/>
            <a:ext cx="8274669" cy="3635025"/>
          </a:xfrm>
          <a:custGeom>
            <a:avLst/>
            <a:gdLst/>
            <a:ahLst/>
            <a:cxnLst/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523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chemeClr val="accent1">
                <a:lumMod val="100000"/>
              </a:schemeClr>
            </a:gs>
            <a:gs pos="90000">
              <a:srgbClr val="73CDEF">
                <a:lumMod val="40000"/>
                <a:lumOff val="60000"/>
              </a:srgbClr>
            </a:gs>
            <a:gs pos="83000">
              <a:schemeClr val="accent1">
                <a:lumMod val="10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18A6E7-2D3E-48EE-A1FA-2BDBCED8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Преглед пројекта</a:t>
            </a:r>
            <a:endParaRPr lang="sr-Latn-RS" dirty="0"/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EEED911C-E8F5-440C-9EA1-67D551B1D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2160983"/>
            <a:ext cx="4185623" cy="3880379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sr-Cyrl-RS" b="1" dirty="0">
                <a:solidFill>
                  <a:schemeClr val="tx1"/>
                </a:solidFill>
              </a:rPr>
              <a:t>Модул 1- </a:t>
            </a:r>
            <a:r>
              <a:rPr lang="sr-Cyrl-R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Уређај са сензорима за загађеност воде и филтерима</a:t>
            </a:r>
            <a:endParaRPr lang="sr-Cyrl-RS" b="1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</a:pPr>
            <a:r>
              <a:rPr lang="sr-Cyrl-RS" dirty="0">
                <a:solidFill>
                  <a:schemeClr val="tx1"/>
                </a:solidFill>
              </a:rPr>
              <a:t>Иновативан уређај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Савремени сензори за праћење квалитета воде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Филтери за пречишћавање воде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Иновативне штелујуће решетке за кабасти отпад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Хемијски дозатори за регулацију киселости и квалитета воде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Повезаност са базом података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Повезаност са апликацијом</a:t>
            </a:r>
          </a:p>
          <a:p>
            <a:endParaRPr lang="sr-Latn-RS" dirty="0"/>
          </a:p>
        </p:txBody>
      </p:sp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8E54D0BB-1E71-4CD3-8827-B0C5AFEC0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sr-Cyrl-RS" dirty="0"/>
          </a:p>
          <a:p>
            <a:endParaRPr lang="sr-Latn-RS" dirty="0"/>
          </a:p>
        </p:txBody>
      </p:sp>
      <p:sp>
        <p:nvSpPr>
          <p:cNvPr id="6" name="Čuvar mesta za sadržaj 5">
            <a:extLst>
              <a:ext uri="{FF2B5EF4-FFF2-40B4-BE49-F238E27FC236}">
                <a16:creationId xmlns:a16="http://schemas.microsoft.com/office/drawing/2014/main" id="{EEF583DA-21C5-473B-ABB3-ACD1794C7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2160983"/>
            <a:ext cx="4185617" cy="3880379"/>
          </a:xfrm>
        </p:spPr>
        <p:txBody>
          <a:bodyPr>
            <a:normAutofit lnSpcReduction="10000"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sr-Cyrl-RS" b="1" dirty="0">
                <a:solidFill>
                  <a:schemeClr val="tx1"/>
                </a:solidFill>
              </a:rPr>
              <a:t>Модул 2- </a:t>
            </a:r>
            <a:r>
              <a:rPr lang="sr-Cyrl-R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 за мониторинг и управљање уређаја (апликација)</a:t>
            </a:r>
            <a:endParaRPr lang="sr-Cyrl-RS" b="1" dirty="0">
              <a:solidFill>
                <a:schemeClr val="tx1"/>
              </a:solidFill>
            </a:endParaRP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Комуникација са базом података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Праћење квалитета воде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Праћење запушености филтера воде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Подешавање ширине решетки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Систем за хемијску регулацију квалитета воде</a:t>
            </a:r>
          </a:p>
          <a:p>
            <a:pPr lvl="1">
              <a:buClrTx/>
            </a:pPr>
            <a:endParaRPr lang="sr-Cyrl-RS" dirty="0">
              <a:solidFill>
                <a:schemeClr val="tx1"/>
              </a:solidFill>
            </a:endParaRPr>
          </a:p>
          <a:p>
            <a:pPr lvl="1"/>
            <a:endParaRPr lang="sr-Cyrl-R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sr-Latn-R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1BC8BDF-B7E4-4D0B-8287-356A2899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Преглед пројекта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E336B29E-B393-4836-9D17-E8D66606B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Почетак пројекта:</a:t>
            </a:r>
            <a:r>
              <a:rPr lang="sr-Latn-RS" dirty="0">
                <a:solidFill>
                  <a:schemeClr val="bg1"/>
                </a:solidFill>
              </a:rPr>
              <a:t>1.07.202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sr-Latn-RS" dirty="0">
                <a:solidFill>
                  <a:schemeClr val="bg1"/>
                </a:solidFill>
              </a:rPr>
              <a:t>.</a:t>
            </a:r>
            <a:endParaRPr lang="sr-Cyrl-RS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</a:rPr>
              <a:t>Крај пројекта:</a:t>
            </a:r>
            <a:r>
              <a:rPr lang="sr-Latn-RS" dirty="0">
                <a:solidFill>
                  <a:schemeClr val="bg1"/>
                </a:solidFill>
              </a:rPr>
              <a:t>3</a:t>
            </a:r>
            <a:r>
              <a:rPr lang="sr-Cyrl-RS" dirty="0">
                <a:solidFill>
                  <a:schemeClr val="bg1"/>
                </a:solidFill>
              </a:rPr>
              <a:t>1</a:t>
            </a:r>
            <a:r>
              <a:rPr lang="sr-Latn-RS" dirty="0">
                <a:solidFill>
                  <a:schemeClr val="bg1"/>
                </a:solidFill>
              </a:rPr>
              <a:t>.0</a:t>
            </a:r>
            <a:r>
              <a:rPr lang="sr-Cyrl-RS" dirty="0">
                <a:solidFill>
                  <a:schemeClr val="bg1"/>
                </a:solidFill>
              </a:rPr>
              <a:t>3</a:t>
            </a:r>
            <a:r>
              <a:rPr lang="sr-Latn-RS" dirty="0">
                <a:solidFill>
                  <a:schemeClr val="bg1"/>
                </a:solidFill>
              </a:rPr>
              <a:t>.202</a:t>
            </a:r>
            <a:r>
              <a:rPr lang="sr-Cyrl-RS" dirty="0">
                <a:solidFill>
                  <a:schemeClr val="bg1"/>
                </a:solidFill>
              </a:rPr>
              <a:t>4</a:t>
            </a:r>
            <a:r>
              <a:rPr lang="sr-Latn-RS" dirty="0">
                <a:solidFill>
                  <a:schemeClr val="bg1"/>
                </a:solidFill>
              </a:rPr>
              <a:t>.</a:t>
            </a:r>
            <a:endParaRPr lang="sr-Cyrl-RS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</a:rPr>
              <a:t>Број радних пакета: 10</a:t>
            </a:r>
          </a:p>
          <a:p>
            <a:r>
              <a:rPr lang="sr-Cyrl-RS" dirty="0">
                <a:solidFill>
                  <a:schemeClr val="bg1"/>
                </a:solidFill>
              </a:rPr>
              <a:t>Трајање пројекта: 2 године 9 месеци</a:t>
            </a:r>
          </a:p>
          <a:p>
            <a:r>
              <a:rPr lang="sr-Cyrl-RS" dirty="0">
                <a:solidFill>
                  <a:schemeClr val="bg1"/>
                </a:solidFill>
              </a:rPr>
              <a:t> Битне прекретнице:</a:t>
            </a:r>
            <a:endParaRPr lang="sr-Latn-RS" dirty="0">
              <a:solidFill>
                <a:schemeClr val="bg1"/>
              </a:solidFill>
            </a:endParaRP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Прототип доступан након 8 месеци од почетка пројекта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Имплементиран систем након 23 месеца од почетка пројекта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Завршена интеграција свих делова: након 27 месеци од почетка пројекта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454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B5A0DE3-8782-477C-AAC2-3EF9AE7A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809" y="4667692"/>
            <a:ext cx="6230679" cy="1137685"/>
          </a:xfrm>
        </p:spPr>
        <p:txBody>
          <a:bodyPr>
            <a:noAutofit/>
          </a:bodyPr>
          <a:lstStyle/>
          <a:p>
            <a:r>
              <a:rPr lang="sr-Cyrl-RS" sz="6000" b="1" dirty="0">
                <a:solidFill>
                  <a:schemeClr val="bg1"/>
                </a:solidFill>
              </a:rPr>
              <a:t>Преглед буџета</a:t>
            </a:r>
            <a:endParaRPr lang="sr-Latn-RS" sz="6000" b="1" dirty="0">
              <a:solidFill>
                <a:schemeClr val="bg1"/>
              </a:solidFill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71B0E12D-CAF4-4ECB-86E7-8C2A95CD1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939423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D4483B-6CC2-4A3A-97BE-AD9602E3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Преглед буџета</a:t>
            </a:r>
            <a:endParaRPr lang="sr-Latn-R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B2F9F8D-F525-41EF-BCE7-AE7F508677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458950"/>
              </p:ext>
            </p:extLst>
          </p:nvPr>
        </p:nvGraphicFramePr>
        <p:xfrm>
          <a:off x="677334" y="1464849"/>
          <a:ext cx="83739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170">
                  <a:extLst>
                    <a:ext uri="{9D8B030D-6E8A-4147-A177-3AD203B41FA5}">
                      <a16:colId xmlns:a16="http://schemas.microsoft.com/office/drawing/2014/main" val="3161062362"/>
                    </a:ext>
                  </a:extLst>
                </a:gridCol>
                <a:gridCol w="3690731">
                  <a:extLst>
                    <a:ext uri="{9D8B030D-6E8A-4147-A177-3AD203B41FA5}">
                      <a16:colId xmlns:a16="http://schemas.microsoft.com/office/drawing/2014/main" val="2585290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r-Cyrl-RS" dirty="0"/>
                        <a:t>Врста трошкова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/>
                        <a:t>Вредност (ЕУР)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584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/>
                        <a:t>Директни трошкови (хонорари):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349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13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/>
                        <a:t>Други директни трошкови: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4.141.900,00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99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/>
                        <a:t>Индиректни трошкови: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372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763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604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/>
                        <a:t>Трошкови пута и привременог смештаја: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b="1" dirty="0"/>
                        <a:t>96.900,00</a:t>
                      </a:r>
                      <a:endParaRPr lang="sr-Latn-R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3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sr-Cyrl-R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6.864.813,00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078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242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DA0D375-016D-4B3F-8E3C-3A9738CC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033" y="609599"/>
            <a:ext cx="6294473" cy="2112335"/>
          </a:xfrm>
        </p:spPr>
        <p:txBody>
          <a:bodyPr>
            <a:normAutofit/>
          </a:bodyPr>
          <a:lstStyle/>
          <a:p>
            <a:r>
              <a:rPr lang="sr-Cyrl-RS" sz="6000" b="1" dirty="0"/>
              <a:t>Питања?</a:t>
            </a:r>
            <a:endParaRPr lang="sr-Latn-RS" sz="6000" b="1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11D779C-D65F-43D1-B13C-E42E4FB60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9302" y="5007935"/>
            <a:ext cx="2622698" cy="1541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Cyrl-RS" dirty="0">
                <a:solidFill>
                  <a:schemeClr val="accent2">
                    <a:lumMod val="50000"/>
                  </a:schemeClr>
                </a:solidFill>
              </a:rPr>
              <a:t>Аутори:</a:t>
            </a:r>
          </a:p>
          <a:p>
            <a:pPr marL="0" indent="0">
              <a:buNone/>
            </a:pPr>
            <a:r>
              <a:rPr lang="sr-Cyrl-RS" dirty="0">
                <a:solidFill>
                  <a:schemeClr val="accent2">
                    <a:lumMod val="50000"/>
                  </a:schemeClr>
                </a:solidFill>
              </a:rPr>
              <a:t>Никола Брковић</a:t>
            </a:r>
          </a:p>
          <a:p>
            <a:pPr marL="0" indent="0">
              <a:buNone/>
            </a:pPr>
            <a:r>
              <a:rPr lang="sr-Cyrl-RS" dirty="0">
                <a:solidFill>
                  <a:schemeClr val="accent2">
                    <a:lumMod val="50000"/>
                  </a:schemeClr>
                </a:solidFill>
              </a:rPr>
              <a:t>Михајло Мицић</a:t>
            </a:r>
            <a:endParaRPr lang="sr-Latn-R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07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1D79AE9-780F-4F5D-9D93-579E071A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САДРЖАЈ</a:t>
            </a:r>
            <a:endParaRPr lang="sr-Latn-R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3F5F4A63-7610-4CFC-B0AA-FBF59846F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Шта је </a:t>
            </a:r>
            <a:r>
              <a:rPr lang="en-US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PureWatersFOC</a:t>
            </a:r>
            <a:r>
              <a:rPr lang="sr-Latn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</a:p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Мотивација за пројекат</a:t>
            </a:r>
          </a:p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Циљеви пројекта</a:t>
            </a:r>
          </a:p>
          <a:p>
            <a:r>
              <a:rPr lang="sr-Cyrl-R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Партиципанти</a:t>
            </a:r>
            <a:endParaRPr lang="sr-Cyrl-R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Преглед пројекта</a:t>
            </a:r>
          </a:p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Преглед буџета</a:t>
            </a:r>
          </a:p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Питања?</a:t>
            </a:r>
          </a:p>
          <a:p>
            <a:pPr marL="0" indent="0">
              <a:buNone/>
            </a:pPr>
            <a:endParaRPr lang="sr-Latn-R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9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FD8C9C-1B59-4F75-88A6-E5A51331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46" y="854529"/>
            <a:ext cx="6097953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Шта је </a:t>
            </a:r>
            <a:r>
              <a:rPr lang="en-US" sz="60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PureWatersFOC</a:t>
            </a:r>
            <a:r>
              <a:rPr lang="en-US" sz="6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B977812E-8B62-4FA9-84C9-A25797E76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54" y="1892300"/>
            <a:ext cx="3425445" cy="307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0740BD6-E9BD-4840-A889-40561FCE6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4654" y="1892300"/>
            <a:ext cx="3467889" cy="31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7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9947EC8-171F-450E-8BB4-71DC3B39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i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PureWatersFOC</a:t>
            </a:r>
            <a:endParaRPr lang="sr-Latn-RS" i="1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A0F7E802-FC51-4803-9DB0-0AD57419C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0" y="2160589"/>
            <a:ext cx="6057900" cy="4392611"/>
          </a:xfrm>
        </p:spPr>
        <p:txBody>
          <a:bodyPr>
            <a:normAutofit fontScale="92500"/>
          </a:bodyPr>
          <a:lstStyle/>
          <a:p>
            <a:r>
              <a:rPr lang="sr-Cyrl-RS" dirty="0"/>
              <a:t>Представља систем за праћење и пречишћавање воде</a:t>
            </a:r>
          </a:p>
          <a:p>
            <a:r>
              <a:rPr lang="en-US" dirty="0"/>
              <a:t>Pure Waters For Our Children</a:t>
            </a:r>
            <a:endParaRPr lang="sr-Cyrl-RS" dirty="0"/>
          </a:p>
          <a:p>
            <a:r>
              <a:rPr lang="sr-Cyrl-RS" dirty="0"/>
              <a:t>Пројекат је заснован на идеји решавања горућег проблема загађености вода у Србији и немогућности мерења квалитета воде на мањим водотоковима</a:t>
            </a:r>
            <a:endParaRPr lang="sr-Latn-RS" dirty="0"/>
          </a:p>
          <a:p>
            <a:pPr>
              <a:lnSpc>
                <a:spcPct val="90000"/>
              </a:lnSpc>
            </a:pPr>
            <a:r>
              <a:rPr lang="sr-Cyrl-RS" dirty="0"/>
              <a:t>Дакле, систем се састоји из две главне компоненте: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sr-Cyrl-RS" sz="1800" dirty="0"/>
              <a:t>Хардверског дела инсталираном на главним и споредним водотоковима који се састоји од различитих сензора, филтера и управљачке јединице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sr-Cyrl-RS" sz="1800" dirty="0"/>
              <a:t>Апликације за читање и подешавање параметара са даљине</a:t>
            </a:r>
            <a:endParaRPr lang="sr-Cyrl-RS" sz="1300" dirty="0"/>
          </a:p>
          <a:p>
            <a:pPr marL="0" indent="0">
              <a:lnSpc>
                <a:spcPct val="90000"/>
              </a:lnSpc>
              <a:buNone/>
            </a:pPr>
            <a:br>
              <a:rPr lang="sr-Cyrl-RS" sz="1300" dirty="0"/>
            </a:br>
            <a:endParaRPr lang="sr-Latn-RS" sz="1300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CA2C6801-5775-41FD-B1D9-2FF289B7F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r="10667"/>
          <a:stretch/>
        </p:blipFill>
        <p:spPr>
          <a:xfrm>
            <a:off x="-304800" y="-1"/>
            <a:ext cx="539496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555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AAA6D37-AAA4-499E-9BBF-7B01F954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15" y="1634312"/>
            <a:ext cx="6156250" cy="4178596"/>
          </a:xfrm>
          <a:noFill/>
        </p:spPr>
        <p:txBody>
          <a:bodyPr>
            <a:noAutofit/>
          </a:bodyPr>
          <a:lstStyle/>
          <a:p>
            <a:r>
              <a:rPr lang="sr-Latn-RS" sz="6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Motivacija za projekat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2F157-3086-4CE6-A57B-BA027618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9" y="95808"/>
            <a:ext cx="3522734" cy="26350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1766D0-0402-4477-A99C-C4CB6ED3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215" y="184639"/>
            <a:ext cx="2600325" cy="1752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F4289-846A-4855-B13F-D8D78049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440" y="1937239"/>
            <a:ext cx="2466975" cy="18478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DD8FE-9AFA-4359-AF92-9D1825FA9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415" y="2081417"/>
            <a:ext cx="4189695" cy="31422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455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498D17A-4671-4756-A46A-89499BBC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935666"/>
            <a:ext cx="8596668" cy="648586"/>
          </a:xfrm>
        </p:spPr>
        <p:txBody>
          <a:bodyPr>
            <a:normAutofit fontScale="90000"/>
          </a:bodyPr>
          <a:lstStyle/>
          <a:p>
            <a:r>
              <a:rPr lang="sr-Cyrl-RS" dirty="0"/>
              <a:t>Мотивација за пројекат</a:t>
            </a:r>
            <a:endParaRPr lang="sr-Latn-RS" dirty="0"/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9485FDBB-5F1D-41DC-B3D2-5027EEB9C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1818167"/>
            <a:ext cx="8596668" cy="3963797"/>
          </a:xfrm>
        </p:spPr>
        <p:txBody>
          <a:bodyPr>
            <a:normAutofit fontScale="92500" lnSpcReduction="20000"/>
          </a:bodyPr>
          <a:lstStyle/>
          <a:p>
            <a:r>
              <a:rPr lang="sr-Cyrl-RS" dirty="0"/>
              <a:t>Тренутно стање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/>
              <a:t>Неуспешно решавање загађења воде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/>
              <a:t>Тровање и масовно угинуће риба и других водених организама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/>
              <a:t>Убрзано ширење градова доводи до експоненцијалног раста већ постојећег проблема загађености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/>
              <a:t>Скоро трећина светског становништва (2,6 милијарди људи) живи у земљама којим прети висок ризик од несташице воде у будућности 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sr-Cyrl-RS" dirty="0"/>
              <a:t>Стално праћење квалитета воде један је од главних предуслова за покретање одговарајућих акција заштите и превентиве</a:t>
            </a:r>
            <a:endParaRPr lang="en-US" dirty="0"/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Уједињене нације упозоравају да би до 2050. године чак 5,7 милијарди људи могло да живи у областима у којима нема довољно воде најмање месец дана годишње, у Србији траје битка за очување квалитета река, потока и језера</a:t>
            </a:r>
            <a:endParaRPr lang="sr-Cyrl-R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sr-Latn-R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44568A1F-93AC-4E0F-9422-A65C9A0D7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8041"/>
            <a:ext cx="2543246" cy="1803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442DF-6AE7-42B2-A132-4D7ABC3E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3" y="358041"/>
            <a:ext cx="1803836" cy="18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r="30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ECE74559-F37A-482E-9262-9C0C20617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0982" y="5182996"/>
            <a:ext cx="6681972" cy="1350334"/>
          </a:xfrm>
        </p:spPr>
        <p:txBody>
          <a:bodyPr>
            <a:noAutofit/>
          </a:bodyPr>
          <a:lstStyle/>
          <a:p>
            <a:r>
              <a:rPr lang="sr-Cyrl-RS" sz="6000" b="1" dirty="0">
                <a:solidFill>
                  <a:schemeClr val="accent1"/>
                </a:solidFill>
              </a:rPr>
              <a:t>Циљеви пројекта</a:t>
            </a:r>
            <a:endParaRPr lang="sr-Latn-RS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05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6A8E53-7745-4D1F-85BC-DD8DF30FB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18" y="2315026"/>
            <a:ext cx="6858000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B8440E47-C2AA-4F67-9F11-2E60A7A9B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579121"/>
            <a:ext cx="8596668" cy="891031"/>
          </a:xfrm>
        </p:spPr>
        <p:txBody>
          <a:bodyPr/>
          <a:lstStyle/>
          <a:p>
            <a:r>
              <a:rPr lang="sr-Cyrl-RS" u="sng" dirty="0"/>
              <a:t>Циљеви пројекта</a:t>
            </a:r>
            <a:endParaRPr lang="sr-Latn-RS" u="sng" dirty="0"/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23F28340-2B4D-4BDE-A662-B7364C6E0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1669312"/>
            <a:ext cx="8596668" cy="3718536"/>
          </a:xfrm>
        </p:spPr>
        <p:txBody>
          <a:bodyPr>
            <a:normAutofit fontScale="92500" lnSpcReduction="20000"/>
          </a:bodyPr>
          <a:lstStyle/>
          <a:p>
            <a:r>
              <a:rPr lang="sr-Cyrl-RS" dirty="0">
                <a:solidFill>
                  <a:schemeClr val="tx1"/>
                </a:solidFill>
              </a:rPr>
              <a:t>Шта се заправо постиже имплементацијом систем </a:t>
            </a:r>
            <a:r>
              <a:rPr lang="en-US" i="1" u="sng" dirty="0">
                <a:solidFill>
                  <a:schemeClr val="tx1"/>
                </a:solidFill>
              </a:rPr>
              <a:t>PureWatersFOC</a:t>
            </a:r>
            <a:r>
              <a:rPr lang="sr-Latn-RS" dirty="0">
                <a:solidFill>
                  <a:schemeClr val="tx1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Здравије окружење у којем живимо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Повећан ниво свести о очувању животне средине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Смањење количине штетних материја у води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Елиминација главног узрока загађења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Испуњење обавезе државе Србије да до 2040. године реши проблем комуналних отпадних вода за насеља са више од две хиљаде становника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b="0" i="0" dirty="0">
                <a:solidFill>
                  <a:schemeClr val="tx1"/>
                </a:solidFill>
                <a:effectLst/>
              </a:rPr>
              <a:t>Испуњење захтева и задовољење стандарда ЕУ у области вода све важнији услов европских интеграција</a:t>
            </a:r>
            <a:endParaRPr lang="sr-Cyrl-RS" sz="21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Хигијенски исправна вода за пиће доступна целој Србији</a:t>
            </a:r>
            <a:endParaRPr lang="sr-Latn-RS" dirty="0">
              <a:solidFill>
                <a:schemeClr val="tx1"/>
              </a:solidFill>
            </a:endParaRPr>
          </a:p>
          <a:p>
            <a:endParaRPr lang="sr-Latn-R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656821-8A33-4085-8CAE-56D7CE8E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010" y="2456121"/>
            <a:ext cx="5205443" cy="1945757"/>
          </a:xfrm>
        </p:spPr>
        <p:txBody>
          <a:bodyPr>
            <a:normAutofit fontScale="90000"/>
          </a:bodyPr>
          <a:lstStyle/>
          <a:p>
            <a:r>
              <a:rPr lang="sr-Cyrl-RS" sz="6000" b="1" dirty="0" err="1"/>
              <a:t>Партиципанти</a:t>
            </a:r>
            <a:br>
              <a:rPr lang="sr-Cyrl-RS" dirty="0"/>
            </a:b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0528840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413624"/>
      </a:dk2>
      <a:lt2>
        <a:srgbClr val="E2E6E8"/>
      </a:lt2>
      <a:accent1>
        <a:srgbClr val="C66B49"/>
      </a:accent1>
      <a:accent2>
        <a:srgbClr val="B58D38"/>
      </a:accent2>
      <a:accent3>
        <a:srgbClr val="9FAA3F"/>
      </a:accent3>
      <a:accent4>
        <a:srgbClr val="74B538"/>
      </a:accent4>
      <a:accent5>
        <a:srgbClr val="4CB844"/>
      </a:accent5>
      <a:accent6>
        <a:srgbClr val="38B564"/>
      </a:accent6>
      <a:hlink>
        <a:srgbClr val="398CAB"/>
      </a:hlink>
      <a:folHlink>
        <a:srgbClr val="82828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838</Words>
  <Application>Microsoft Office PowerPoint</Application>
  <PresentationFormat>Widescreen</PresentationFormat>
  <Paragraphs>121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Arial</vt:lpstr>
      <vt:lpstr>Calibri</vt:lpstr>
      <vt:lpstr>Century Gothic</vt:lpstr>
      <vt:lpstr>Elephant</vt:lpstr>
      <vt:lpstr>Times New Roman</vt:lpstr>
      <vt:lpstr>Trebuchet MS</vt:lpstr>
      <vt:lpstr>Wingdings</vt:lpstr>
      <vt:lpstr>Wingdings 3</vt:lpstr>
      <vt:lpstr>BrushVTI</vt:lpstr>
      <vt:lpstr>Facet</vt:lpstr>
      <vt:lpstr>PureWatersFOC Pure Waters For Our Children</vt:lpstr>
      <vt:lpstr>САДРЖАЈ</vt:lpstr>
      <vt:lpstr>Шта је PureWatersFOC?</vt:lpstr>
      <vt:lpstr>PureWatersFOC</vt:lpstr>
      <vt:lpstr>Motivacija za projekat</vt:lpstr>
      <vt:lpstr>Мотивација за пројекат</vt:lpstr>
      <vt:lpstr>PowerPoint Presentation</vt:lpstr>
      <vt:lpstr>Циљеви пројекта</vt:lpstr>
      <vt:lpstr>Партиципанти </vt:lpstr>
      <vt:lpstr>Партиципанти</vt:lpstr>
      <vt:lpstr>Партиципанти</vt:lpstr>
      <vt:lpstr>Партиципанти</vt:lpstr>
      <vt:lpstr>Партиципанти</vt:lpstr>
      <vt:lpstr>Преглед пројекта</vt:lpstr>
      <vt:lpstr>Преглед пројекта</vt:lpstr>
      <vt:lpstr>Преглед пројекта</vt:lpstr>
      <vt:lpstr>Преглед буџета</vt:lpstr>
      <vt:lpstr>Преглед буџета</vt:lpstr>
      <vt:lpstr>Питања?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ClearWatersFOC</dc:title>
  <dc:creator>Mihajlo Micic; Nikola Brkovic</dc:creator>
  <cp:lastModifiedBy>Admin-PC</cp:lastModifiedBy>
  <dcterms:created xsi:type="dcterms:W3CDTF">2020-04-08T19:40:10Z</dcterms:created>
  <dcterms:modified xsi:type="dcterms:W3CDTF">2021-05-04T18:26:25Z</dcterms:modified>
</cp:coreProperties>
</file>